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13cc1ece57140f7" /><Relationship Type="http://schemas.openxmlformats.org/officeDocument/2006/relationships/extended-properties" Target="/docProps/app.xml" Id="R7909c919762044ea" /><Relationship Type="http://schemas.openxmlformats.org/officeDocument/2006/relationships/officeDocument" Target="/ppt/presentation.xml" Id="R232449edc61b41d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9b4f4d239cc4fa1"/>
  </p:sldMasterIdLst>
  <p:notesMasterIdLst>
    <p:notesMasterId xmlns:r="http://schemas.openxmlformats.org/officeDocument/2006/relationships" r:id="R7fd0d35cc96f4dff"/>
  </p:notesMasterIdLst>
  <p:sldIdLst>
    <p:sldId xmlns:r="http://schemas.openxmlformats.org/officeDocument/2006/relationships" id="256" r:id="R23e71a30f6134954"/>
    <p:sldId xmlns:r="http://schemas.openxmlformats.org/officeDocument/2006/relationships" id="257" r:id="R35a778ddc5304c91"/>
    <p:sldId xmlns:r="http://schemas.openxmlformats.org/officeDocument/2006/relationships" id="258" r:id="R3a48c41806d34cf8"/>
    <p:sldId xmlns:r="http://schemas.openxmlformats.org/officeDocument/2006/relationships" id="259" r:id="R3ef5477107944ab2"/>
    <p:sldId xmlns:r="http://schemas.openxmlformats.org/officeDocument/2006/relationships" id="260" r:id="Rbd197a2cfea54224"/>
    <p:sldId xmlns:r="http://schemas.openxmlformats.org/officeDocument/2006/relationships" id="261" r:id="R0f6c3a8a285242f5"/>
    <p:sldId xmlns:r="http://schemas.openxmlformats.org/officeDocument/2006/relationships" id="262" r:id="Ra266170664544fb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db0927a181c4e09" /><Relationship Type="http://schemas.openxmlformats.org/officeDocument/2006/relationships/slideMaster" Target="/ppt/slideMasters/slideMaster1.xml" Id="Rf9b4f4d239cc4fa1" /><Relationship Type="http://schemas.openxmlformats.org/officeDocument/2006/relationships/notesMaster" Target="/ppt/notesMasters/notesMaster1.xml" Id="R7fd0d35cc96f4dff" /><Relationship Type="http://schemas.openxmlformats.org/officeDocument/2006/relationships/presProps" Target="/ppt/presProps.xml" Id="R6ddd0bf493784c20" /><Relationship Type="http://schemas.openxmlformats.org/officeDocument/2006/relationships/tableStyles" Target="/ppt/tableStyles.xml" Id="Ree2c81c8e52a460f" /><Relationship Type="http://schemas.openxmlformats.org/officeDocument/2006/relationships/slide" Target="/ppt/slides/slide1.xml" Id="R23e71a30f6134954" /><Relationship Type="http://schemas.openxmlformats.org/officeDocument/2006/relationships/slide" Target="/ppt/slides/slide2.xml" Id="R35a778ddc5304c91" /><Relationship Type="http://schemas.openxmlformats.org/officeDocument/2006/relationships/slide" Target="/ppt/slides/slide3.xml" Id="R3a48c41806d34cf8" /><Relationship Type="http://schemas.openxmlformats.org/officeDocument/2006/relationships/slide" Target="/ppt/slides/slide4.xml" Id="R3ef5477107944ab2" /><Relationship Type="http://schemas.openxmlformats.org/officeDocument/2006/relationships/slide" Target="/ppt/slides/slide5.xml" Id="Rbd197a2cfea54224" /><Relationship Type="http://schemas.openxmlformats.org/officeDocument/2006/relationships/slide" Target="/ppt/slides/slide6.xml" Id="R0f6c3a8a285242f5" /><Relationship Type="http://schemas.openxmlformats.org/officeDocument/2006/relationships/slide" Target="/ppt/slides/slide7.xml" Id="Ra266170664544fb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d97ec95ab024b2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a2f42022cda4ef4" /><Relationship Type="http://schemas.openxmlformats.org/officeDocument/2006/relationships/notesMaster" Target="/ppt/notesMasters/notesMaster1.xml" Id="Re5c743c6b29e418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d23fa256fe249a1" /><Relationship Type="http://schemas.openxmlformats.org/officeDocument/2006/relationships/notesMaster" Target="/ppt/notesMasters/notesMaster1.xml" Id="R267fba249ba1475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d7ab3cd367c4325" /><Relationship Type="http://schemas.openxmlformats.org/officeDocument/2006/relationships/notesMaster" Target="/ppt/notesMasters/notesMaster1.xml" Id="R1447d5c3816d4ec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4ecb63f5dab4d61" /><Relationship Type="http://schemas.openxmlformats.org/officeDocument/2006/relationships/notesMaster" Target="/ppt/notesMasters/notesMaster1.xml" Id="R8ce88a8527864e2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cd2d291735c4ce1" /><Relationship Type="http://schemas.openxmlformats.org/officeDocument/2006/relationships/notesMaster" Target="/ppt/notesMasters/notesMaster1.xml" Id="R54a7c773674c443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b37dd9aa900487a" /><Relationship Type="http://schemas.openxmlformats.org/officeDocument/2006/relationships/notesMaster" Target="/ppt/notesMasters/notesMaster1.xml" Id="R9140976b77c148a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d565898835d4f50" /><Relationship Type="http://schemas.openxmlformats.org/officeDocument/2006/relationships/notesMaster" Target="/ppt/notesMasters/notesMaster1.xml" Id="R6171d3e631424c1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Actual simulation frame. This is not a learned robot policy or a completed dinner-table task.</a:t>
            </a:r>
          </a:p>
          <a:p xmlns:a="http://schemas.openxmlformats.org/drawingml/2006/main">
            <a:r>
              <a:t>Evidence repository: https://github.com/IZAQ18/infra-summit/tree/73aeea56ecc08f155c4372474fd8b5c7d8f0ffd8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 actual false positive was found during tuning. Scorer v3 rejects the recorded slipped-object trace; regression test covers it. Evidence: docs/evidence/contact-slip-trajectory.json and tests/test_simulation.py. Contact checks sampled every 50 ms, not continuous proof.</a:t>
            </a:r>
          </a:p>
          <a:p xmlns:a="http://schemas.openxmlformats.org/drawingml/2006/main">
            <a:r>
              <a:t>Evidence repository: https://github.com/IZAQ18/infra-summit/tree/73aeea56ecc08f155c4372474fd8b5c7d8f0ffd8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simulation/scene.py, simulation/teacher.py, tools/contact_probe.py; 13 tests pass. Generated jaw collision parts approximate the source mesh; inertias and actuator limits retained. No object teleport or grasp weld.</a:t>
            </a:r>
          </a:p>
          <a:p xmlns:a="http://schemas.openxmlformats.org/drawingml/2006/main">
            <a:r>
              <a:t>Evidence repository: https://github.com/IZAQ18/infra-summit/tree/73aeea56ecc08f155c4372474fd8b5c7d8f0ffd8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Sources: docs/evidence/contact-report.json and contact-seeds.json; scorer v3. Each trial covers 19 simulated seconds. These are ten scripted single-cube perturbations, not ten complete dinner-table task variations, and do not demonstrate generalization. Nominal trial is separate.</a:t>
            </a:r>
          </a:p>
          <a:p xmlns:a="http://schemas.openxmlformats.org/drawingml/2006/main">
            <a:r>
              <a:t>Evidence repository: https://github.com/IZAQ18/infra-summit/tree/73aeea56ecc08f155c4372474fd8b5c7d8f0ffd8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docs/evidence/policy-preflight-report.json and BENCHMARKS.md. One warmup, five samples; two numerical parity fixtures. ACT 51,569,548 parameters, LeRobot 0.6.0, PyTorch 2.11.0+cpu, OpenVINO 2026.3.1. Initial probe yielded different medians, so no production speedup claimed. No Core Ultra or NPU measured.</a:t>
            </a:r>
          </a:p>
          <a:p xmlns:a="http://schemas.openxmlformats.org/drawingml/2006/main">
            <a:r>
              <a:t>Evidence repository: https://github.com/IZAQ18/infra-summit/tree/73aeea56ecc08f155c4372474fd8b5c7d8f0ffd8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Prototype is partial and does not meet all online track requirements. Intel track Discord guidance allows Intel XPU execution beyond Core Ultra; exact i5-1245U eligibility has not been individually confirmed. Do not describe scripted results as VLA performance. Sources: docs/DEPLOYMENT_FALLBACK.md and docs/FEASIBILITY.md.</a:t>
            </a:r>
          </a:p>
          <a:p xmlns:a="http://schemas.openxmlformats.org/drawingml/2006/main">
            <a:r>
              <a:t>Evidence repository: https://github.com/IZAQ18/infra-summit/tree/73aeea56ecc08f155c4372474fd8b5c7d8f0ffd8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Code baseline commit 73aeea56ecc08f155c4372474fd8b5c7d8f0ffd8. Snapshot includes evidence and reproducibility tools. Exact pinned upstream provenance is in THIRD_PARTY.md and simulation/upstream_manifest.json.</a:t>
            </a:r>
          </a:p>
          <a:p xmlns:a="http://schemas.openxmlformats.org/drawingml/2006/main">
            <a:r>
              <a:t>Evidence repository: https://github.com/IZAQ18/infra-summit/tree/73aeea56ecc08f155c4372474fd8b5c7d8f0ffd8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bcb2a275b29467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ff2a6da796d449b" /><Relationship Type="http://schemas.openxmlformats.org/officeDocument/2006/relationships/slideLayout" Target="/ppt/slideLayouts/slideLayout1.xml" Id="R5d0bfe3b0e67455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d0bfe3b0e67455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1955e9a30348f8" /><Relationship Type="http://schemas.openxmlformats.org/officeDocument/2006/relationships/image" Target="/ppt/media/image.png" Id="R29dcfb22e9c44cca" /><Relationship Type="http://schemas.openxmlformats.org/officeDocument/2006/relationships/notesSlide" Target="/ppt/notesSlides/notesSlide1.xml" Id="Redfb6566191a4bf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0fc75329cd4021" /><Relationship Type="http://schemas.openxmlformats.org/officeDocument/2006/relationships/notesSlide" Target="/ppt/notesSlides/notesSlide2.xml" Id="R705684a16c56454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8e99d1ac354c96" /><Relationship Type="http://schemas.openxmlformats.org/officeDocument/2006/relationships/notesSlide" Target="/ppt/notesSlides/notesSlide3.xml" Id="R335be0b3c1ad486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5a3e3a96ae4fb3" /><Relationship Type="http://schemas.openxmlformats.org/officeDocument/2006/relationships/notesSlide" Target="/ppt/notesSlides/notesSlide4.xml" Id="Re38a0182191d433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3ea5b9aeab4bb7" /><Relationship Type="http://schemas.openxmlformats.org/officeDocument/2006/relationships/notesSlide" Target="/ppt/notesSlides/notesSlide5.xml" Id="R24fafb4e754e4ac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8932b92d3b4ddd" /><Relationship Type="http://schemas.openxmlformats.org/officeDocument/2006/relationships/notesSlide" Target="/ppt/notesSlides/notesSlide6.xml" Id="Rb88d3b5b96b44a2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7f72868d9247e5" /><Relationship Type="http://schemas.openxmlformats.org/officeDocument/2006/relationships/notesSlide" Target="/ppt/notesSlides/notesSlide7.xml" Id="Rd4c9dbc5b9ce400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3EF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ADAB14-2107-4504-A799-6F0A655F6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10668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B44724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B44724"/>
                </a:solidFill>
                <a:latin typeface="Arial"/>
                <a:ea typeface="Arial"/>
                <a:cs typeface="Arial"/>
              </a:rPr>
              <a:t>AHSAN MAQBOOL / IZAQ · SOLO BUILDER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201FE4-BD93-4B27-AE93-7F1280F39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6300"/>
            <a:ext cx="10953750" cy="129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222821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222821"/>
                </a:solidFill>
                <a:latin typeface="Arial"/>
                <a:ea typeface="Arial"/>
                <a:cs typeface="Arial"/>
              </a:rPr>
              <a:t>LineProof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42D91EA-4BF9-4074-A412-A0EEADD6E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0"/>
            <a:ext cx="904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2675D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675D"/>
                </a:solidFill>
                <a:latin typeface="Arial"/>
                <a:ea typeface="Arial"/>
                <a:cs typeface="Arial"/>
              </a:rPr>
              <a:t>LINEPROOF  /  AI INFRA SUMMIT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391897-A57A-49B0-9B4F-FB3ECAC8F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865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2675D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675D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B43542-A5F5-4B12-BDFB-1130E8C3A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95500"/>
            <a:ext cx="5238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222821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222821"/>
                </a:solidFill>
                <a:latin typeface="Arial"/>
                <a:ea typeface="Arial"/>
                <a:cs typeface="Arial"/>
              </a:rPr>
              <a:t>Make robot progress</a:t>
            </a:r>
          </a:p>
          <a:p xmlns:a="http://schemas.openxmlformats.org/drawingml/2006/main">
            <a:pPr>
              <a:defRPr sz="3600" b="1">
                <a:solidFill>
                  <a:srgbClr val="222821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222821"/>
                </a:solidFill>
                <a:latin typeface="Arial"/>
                <a:ea typeface="Arial"/>
                <a:cs typeface="Arial"/>
              </a:rPr>
              <a:t>verifiable.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0EA220-769A-4946-8CED-9411DEFEE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0"/>
            <a:ext cx="48577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22821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22821"/>
                </a:solidFill>
                <a:latin typeface="Arial"/>
                <a:ea typeface="Arial"/>
                <a:cs typeface="Arial"/>
              </a:rPr>
              <a:t>A contact-verified SO-101 simulation prototype with an Intel OpenVINO runtime preflight.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44E0D8-BEE4-4FEF-A652-C44EEE63B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0"/>
            <a:ext cx="5524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B44724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B44724"/>
                </a:solidFill>
                <a:latin typeface="Arial"/>
                <a:ea typeface="Arial"/>
                <a:cs typeface="Arial"/>
              </a:rPr>
              <a:t>CURRENT STATUS: SCRIPTED PROTOTYPE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dcfb22e9c44cca"/>
          <a:stretch xmlns:a="http://schemas.openxmlformats.org/drawingml/2006/main"/>
        </p:blipFill>
        <p:spPr>
          <a:xfrm xmlns:a="http://schemas.openxmlformats.org/drawingml/2006/main">
            <a:off x="6096000" y="2047875"/>
            <a:ext cx="5486400" cy="3657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5947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3EF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21A783-EDEA-42D9-897E-BBF795BCB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10668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B44724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B44724"/>
                </a:solidFill>
                <a:latin typeface="Arial"/>
                <a:ea typeface="Arial"/>
                <a:cs typeface="Arial"/>
              </a:rPr>
              <a:t>THE PROBLEM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88DA34-9F23-406D-8F87-31C628E56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6300"/>
            <a:ext cx="10953750" cy="129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222821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222821"/>
                </a:solidFill>
                <a:latin typeface="Arial"/>
                <a:ea typeface="Arial"/>
                <a:cs typeface="Arial"/>
              </a:rPr>
              <a:t>A plausible ending can hide a failed grasp.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D8C67F-942C-4841-B317-B369141F1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0"/>
            <a:ext cx="904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2675D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675D"/>
                </a:solidFill>
                <a:latin typeface="Arial"/>
                <a:ea typeface="Arial"/>
                <a:cs typeface="Arial"/>
              </a:rPr>
              <a:t>LINEPROOF  /  AI INFRA SUMMIT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A6313D-512E-4666-82E8-BEB7E461B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865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2675D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675D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5EED07-A79A-452D-8D83-B3A27FDE0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33625"/>
            <a:ext cx="10191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222821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222821"/>
                </a:solidFill>
                <a:latin typeface="Arial"/>
                <a:ea typeface="Arial"/>
                <a:cs typeface="Arial"/>
              </a:rPr>
              <a:t>A cube can slip out, land near its target and still pass an endpoint-only check.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A02CC5-BA79-4A4D-B0AF-0F5E55201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67125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B44724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B44724"/>
                </a:solidFill>
                <a:latin typeface="Arial"/>
                <a:ea typeface="Arial"/>
                <a:cs typeface="Arial"/>
              </a:rPr>
              <a:t>LineProof checks the journey: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87F22A-B87B-4969-ADC7-8BD8C5FCA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33875"/>
            <a:ext cx="103822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222821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22821"/>
                </a:solidFill>
                <a:latin typeface="Arial"/>
                <a:ea typeface="Arial"/>
                <a:cs typeface="Arial"/>
              </a:rPr>
              <a:t>01  Held by both jaws</a:t>
            </a:r>
          </a:p>
          <a:p xmlns:a="http://schemas.openxmlformats.org/drawingml/2006/main">
            <a:pPr>
              <a:defRPr sz="2175" b="0">
                <a:solidFill>
                  <a:srgbClr val="222821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22821"/>
                </a:solidFill>
                <a:latin typeface="Arial"/>
                <a:ea typeface="Arial"/>
                <a:cs typeface="Arial"/>
              </a:rPr>
              <a:t>02  Carried above the table</a:t>
            </a:r>
          </a:p>
          <a:p xmlns:a="http://schemas.openxmlformats.org/drawingml/2006/main">
            <a:pPr>
              <a:defRPr sz="2175" b="0">
                <a:solidFill>
                  <a:srgbClr val="222821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22821"/>
                </a:solidFill>
                <a:latin typeface="Arial"/>
                <a:ea typeface="Arial"/>
                <a:cs typeface="Arial"/>
              </a:rPr>
              <a:t>03  Lowered with support</a:t>
            </a:r>
          </a:p>
          <a:p xmlns:a="http://schemas.openxmlformats.org/drawingml/2006/main">
            <a:pPr>
              <a:defRPr sz="2175" b="0">
                <a:solidFill>
                  <a:srgbClr val="222821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22821"/>
                </a:solidFill>
                <a:latin typeface="Arial"/>
                <a:ea typeface="Arial"/>
                <a:cs typeface="Arial"/>
              </a:rPr>
              <a:t>04  Released and stable</a:t>
            </a:r>
          </a:p>
        </p:txBody>
      </p:sp>
    </p:spTree>
    <p:extLst>
      <p:ext uri="{BB962C8B-B14F-4D97-AF65-F5344CB8AC3E}">
        <p14:creationId xmlns:p14="http://schemas.microsoft.com/office/powerpoint/2010/main" val="50706140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3EF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EF7BAA7-AF5C-489E-AEAF-59014A464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10668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B44724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B44724"/>
                </a:solidFill>
                <a:latin typeface="Arial"/>
                <a:ea typeface="Arial"/>
                <a:cs typeface="Arial"/>
              </a:rPr>
              <a:t>BUILT AND REPRODUCIBLE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40566A-ECAC-4EC2-8CE5-DECBDB5E5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6300"/>
            <a:ext cx="10953750" cy="129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222821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222821"/>
                </a:solidFill>
                <a:latin typeface="Arial"/>
                <a:ea typeface="Arial"/>
                <a:cs typeface="Arial"/>
              </a:rPr>
              <a:t>Two arms. Real contacts. Auditable traces.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54FDA9-1262-4BA1-A084-3B3D33230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0"/>
            <a:ext cx="904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2675D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675D"/>
                </a:solidFill>
                <a:latin typeface="Arial"/>
                <a:ea typeface="Arial"/>
                <a:cs typeface="Arial"/>
              </a:rPr>
              <a:t>LINEPROOF  /  AI INFRA SUMMIT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7EF835-4C6A-4B41-9FB2-31CFF5ADF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865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2675D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675D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429FF7-57DA-41CD-BC49-7A4E5E929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33625"/>
            <a:ext cx="32861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B44724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B44724"/>
                </a:solidFill>
                <a:latin typeface="Arial"/>
                <a:ea typeface="Arial"/>
                <a:cs typeface="Arial"/>
              </a:rPr>
              <a:t>SIMULATION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CC107B-A936-4B48-ACA2-C5628D2C0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0"/>
            <a:ext cx="3286125" cy="2047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22821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22821"/>
                </a:solidFill>
                <a:latin typeface="Arial"/>
                <a:ea typeface="Arial"/>
                <a:cs typeface="Arial"/>
              </a:rPr>
              <a:t>MuJoCo + pinned SO-101 assets</a:t>
            </a:r>
          </a:p>
          <a:p xmlns:a="http://schemas.openxmlformats.org/drawingml/2006/main">
            <a:pPr>
              <a:defRPr sz="2025" b="0">
                <a:solidFill>
                  <a:srgbClr val="222821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22821"/>
                </a:solidFill>
                <a:latin typeface="Arial"/>
                <a:ea typeface="Arial"/>
                <a:cs typeface="Arial"/>
              </a:rPr>
              <a:t>Two cameras, 12 joint targets</a:t>
            </a:r>
          </a:p>
          <a:p xmlns:a="http://schemas.openxmlformats.org/drawingml/2006/main">
            <a:pPr>
              <a:defRPr sz="2025" b="0">
                <a:solidFill>
                  <a:srgbClr val="222821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22821"/>
                </a:solidFill>
                <a:latin typeface="Arial"/>
                <a:ea typeface="Arial"/>
                <a:cs typeface="Arial"/>
              </a:rPr>
              <a:t>Contact-driven object motion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48743F-5D0B-4071-B216-B4B44856B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333625"/>
            <a:ext cx="32861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B44724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B44724"/>
                </a:solidFill>
                <a:latin typeface="Arial"/>
                <a:ea typeface="Arial"/>
                <a:cs typeface="Arial"/>
              </a:rPr>
              <a:t>CONTROL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134E75-FF71-43ED-B114-A78836A71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857500"/>
            <a:ext cx="3286125" cy="2190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22821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22821"/>
                </a:solidFill>
                <a:latin typeface="Arial"/>
                <a:ea typeface="Arial"/>
                <a:cs typeface="Arial"/>
              </a:rPr>
              <a:t>Scripted IK teacher</a:t>
            </a:r>
          </a:p>
          <a:p xmlns:a="http://schemas.openxmlformats.org/drawingml/2006/main">
            <a:pPr>
              <a:defRPr sz="2025" b="0">
                <a:solidFill>
                  <a:srgbClr val="222821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22821"/>
                </a:solidFill>
                <a:latin typeface="Arial"/>
                <a:ea typeface="Arial"/>
                <a:cs typeface="Arial"/>
              </a:rPr>
              <a:t>Finite and bounded commands</a:t>
            </a:r>
          </a:p>
          <a:p xmlns:a="http://schemas.openxmlformats.org/drawingml/2006/main">
            <a:pPr>
              <a:defRPr sz="2025" b="0">
                <a:solidFill>
                  <a:srgbClr val="222821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22821"/>
                </a:solidFill>
                <a:latin typeface="Arial"/>
                <a:ea typeface="Arial"/>
                <a:cs typeface="Arial"/>
              </a:rPr>
              <a:t>Stop/reset with stale-action rejection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00380E-AAF9-4599-A530-06569495A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2333625"/>
            <a:ext cx="3238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B44724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B44724"/>
                </a:solidFill>
                <a:latin typeface="Arial"/>
                <a:ea typeface="Arial"/>
                <a:cs typeface="Arial"/>
              </a:rPr>
              <a:t>VERIFICATION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C841E24-529A-41F3-B48B-2FD9BA866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2857500"/>
            <a:ext cx="3238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22821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22821"/>
                </a:solidFill>
                <a:latin typeface="Arial"/>
                <a:ea typeface="Arial"/>
                <a:cs typeface="Arial"/>
              </a:rPr>
              <a:t>Versioned scoring</a:t>
            </a:r>
          </a:p>
          <a:p xmlns:a="http://schemas.openxmlformats.org/drawingml/2006/main">
            <a:pPr>
              <a:defRPr sz="2025" b="0">
                <a:solidFill>
                  <a:srgbClr val="222821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22821"/>
                </a:solidFill>
                <a:latin typeface="Arial"/>
                <a:ea typeface="Arial"/>
                <a:cs typeface="Arial"/>
              </a:rPr>
              <a:t>State/action evidence</a:t>
            </a:r>
          </a:p>
          <a:p xmlns:a="http://schemas.openxmlformats.org/drawingml/2006/main">
            <a:pPr>
              <a:defRPr sz="2025" b="0">
                <a:solidFill>
                  <a:srgbClr val="222821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22821"/>
                </a:solidFill>
                <a:latin typeface="Arial"/>
                <a:ea typeface="Arial"/>
                <a:cs typeface="Arial"/>
              </a:rPr>
              <a:t>Recorded failure regression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5EFEB20-C6CE-4CD0-A2F4-6D0C402CB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48300"/>
            <a:ext cx="10668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62675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2675D"/>
                </a:solidFill>
                <a:latin typeface="Arial"/>
                <a:ea typeface="Arial"/>
                <a:cs typeface="Arial"/>
              </a:rPr>
              <a:t>Left arm manipulates one cube. Right arm is parked. IK uses simulator state.</a:t>
            </a:r>
          </a:p>
        </p:txBody>
      </p:sp>
    </p:spTree>
    <p:extLst>
      <p:ext uri="{BB962C8B-B14F-4D97-AF65-F5344CB8AC3E}">
        <p14:creationId xmlns:p14="http://schemas.microsoft.com/office/powerpoint/2010/main" val="124251226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3EF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1799E2F-FC23-49C4-A760-BC9C2F9F1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10668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B44724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B44724"/>
                </a:solidFill>
                <a:latin typeface="Arial"/>
                <a:ea typeface="Arial"/>
                <a:cs typeface="Arial"/>
              </a:rPr>
              <a:t>MEASURED ON 16 SEPTEMBER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8D0C62-9ACF-48B6-B083-B3C5E907F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6300"/>
            <a:ext cx="10953750" cy="129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222821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222821"/>
                </a:solidFill>
                <a:latin typeface="Arial"/>
                <a:ea typeface="Arial"/>
                <a:cs typeface="Arial"/>
              </a:rPr>
              <a:t>A verified baseline, with visible limits.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DD1553C-760F-461A-ABA9-4C33189A3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0"/>
            <a:ext cx="904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2675D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675D"/>
                </a:solidFill>
                <a:latin typeface="Arial"/>
                <a:ea typeface="Arial"/>
                <a:cs typeface="Arial"/>
              </a:rPr>
              <a:t>LINEPROOF  /  AI INFRA SUMMIT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370DE8-A4FB-4F1E-896D-4C0289294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865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2675D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675D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448BCD-0701-48F4-A4FB-B704DC73F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33625"/>
            <a:ext cx="4762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800" b="1">
                <a:solidFill>
                  <a:srgbClr val="B44724"/>
                </a:solidFill>
                <a:latin typeface="Arial"/>
                <a:ea typeface="Arial"/>
                <a:cs typeface="Arial"/>
              </a:defRPr>
            </a:pPr>
            <a:r>
              <a:rPr sz="4800" b="1">
                <a:solidFill>
                  <a:srgbClr val="B44724"/>
                </a:solidFill>
                <a:latin typeface="Arial"/>
                <a:ea typeface="Arial"/>
                <a:cs typeface="Arial"/>
              </a:rPr>
              <a:t>79.54 mm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C50488-FED8-49FD-80B0-9302BD662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95650"/>
            <a:ext cx="481012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22821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22821"/>
                </a:solidFill>
                <a:latin typeface="Arial"/>
                <a:ea typeface="Arial"/>
                <a:cs typeface="Arial"/>
              </a:rPr>
              <a:t>minimum sustained lift in the nominal trial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0D774D-5CDD-4211-A374-C7CEDE6B2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333625"/>
            <a:ext cx="4857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800" b="1">
                <a:solidFill>
                  <a:srgbClr val="B44724"/>
                </a:solidFill>
                <a:latin typeface="Arial"/>
                <a:ea typeface="Arial"/>
                <a:cs typeface="Arial"/>
              </a:defRPr>
            </a:pPr>
            <a:r>
              <a:rPr sz="4800" b="1">
                <a:solidFill>
                  <a:srgbClr val="B44724"/>
                </a:solidFill>
                <a:latin typeface="Arial"/>
                <a:ea typeface="Arial"/>
                <a:cs typeface="Arial"/>
              </a:rPr>
              <a:t>9.14 mm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314585-D664-4617-8DE3-9A9967F8F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295650"/>
            <a:ext cx="4857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22821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22821"/>
                </a:solidFill>
                <a:latin typeface="Arial"/>
                <a:ea typeface="Arial"/>
                <a:cs typeface="Arial"/>
              </a:rPr>
              <a:t>final horizontal placement error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E7C865-85B5-4E75-98C9-5DB6E4BBC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0"/>
            <a:ext cx="5524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222821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222821"/>
                </a:solidFill>
                <a:latin typeface="Arial"/>
                <a:ea typeface="Arial"/>
                <a:cs typeface="Arial"/>
              </a:rPr>
              <a:t>6 / 10 passed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15A709B-3FB6-40AD-AFD6-4C4582D6F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0"/>
            <a:ext cx="10477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22821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22821"/>
                </a:solidFill>
                <a:latin typeface="Arial"/>
                <a:ea typeface="Arial"/>
                <a:cs typeface="Arial"/>
              </a:rPr>
              <a:t>Small cube perturbations: XY ±5 mm; yaw ±0.12 rad. Four failures retained.</a:t>
            </a:r>
          </a:p>
        </p:txBody>
      </p:sp>
    </p:spTree>
    <p:extLst>
      <p:ext uri="{BB962C8B-B14F-4D97-AF65-F5344CB8AC3E}">
        <p14:creationId xmlns:p14="http://schemas.microsoft.com/office/powerpoint/2010/main" val="75367217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3EF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066A23-DA0E-486A-A840-C736FDB08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10668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B44724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B44724"/>
                </a:solidFill>
                <a:latin typeface="Arial"/>
                <a:ea typeface="Arial"/>
                <a:cs typeface="Arial"/>
              </a:rPr>
              <a:t>INTEL DEPLOYMENT PREFLIGHT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FBAACB-2FA9-4CEF-9ABB-776E9BC84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6300"/>
            <a:ext cx="10953750" cy="129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222821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222821"/>
                </a:solidFill>
                <a:latin typeface="Arial"/>
                <a:ea typeface="Arial"/>
                <a:cs typeface="Arial"/>
              </a:rPr>
              <a:t>OpenVINO runs the ACT model on Intel CPU.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FAD8D62-ED78-4671-B35E-EDCF49879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0"/>
            <a:ext cx="904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2675D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675D"/>
                </a:solidFill>
                <a:latin typeface="Arial"/>
                <a:ea typeface="Arial"/>
                <a:cs typeface="Arial"/>
              </a:rPr>
              <a:t>LINEPROOF  /  AI INFRA SUMMIT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A4B66F-86A0-4BE3-A322-4B7705315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865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2675D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675D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F8DAFF-FF4E-4B62-BAB8-ED06B2847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33625"/>
            <a:ext cx="5715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800" b="1">
                <a:solidFill>
                  <a:srgbClr val="B44724"/>
                </a:solidFill>
                <a:latin typeface="Arial"/>
                <a:ea typeface="Arial"/>
                <a:cs typeface="Arial"/>
              </a:defRPr>
            </a:pPr>
            <a:r>
              <a:rPr sz="4800" b="1">
                <a:solidFill>
                  <a:srgbClr val="B44724"/>
                </a:solidFill>
                <a:latin typeface="Arial"/>
                <a:ea typeface="Arial"/>
                <a:cs typeface="Arial"/>
              </a:rPr>
              <a:t>42.649 ms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E83ADD-1CA2-4A3B-8204-96A32259B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14700"/>
            <a:ext cx="8572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222821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22821"/>
                </a:solidFill>
                <a:latin typeface="Arial"/>
                <a:ea typeface="Arial"/>
                <a:cs typeface="Arial"/>
              </a:rPr>
              <a:t>OpenVINO median / five measured calls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C76F34-B759-43E2-A5FE-1B88B30A9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38625"/>
            <a:ext cx="10477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22821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22821"/>
                </a:solidFill>
                <a:latin typeface="Arial"/>
                <a:ea typeface="Arial"/>
                <a:cs typeface="Arial"/>
              </a:rPr>
              <a:t>Native PyTorch: 60.634 ms</a:t>
            </a:r>
          </a:p>
          <a:p xmlns:a="http://schemas.openxmlformats.org/drawingml/2006/main">
            <a:pPr>
              <a:defRPr sz="2100" b="0">
                <a:solidFill>
                  <a:srgbClr val="222821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22821"/>
                </a:solidFill>
                <a:latin typeface="Arial"/>
                <a:ea typeface="Arial"/>
                <a:cs typeface="Arial"/>
              </a:rPr>
              <a:t>FP32 agreement: max absolute error 0.000001386</a:t>
            </a:r>
          </a:p>
          <a:p xmlns:a="http://schemas.openxmlformats.org/drawingml/2006/main">
            <a:pPr>
              <a:defRPr sz="2100" b="0">
                <a:solidFill>
                  <a:srgbClr val="222821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22821"/>
                </a:solidFill>
                <a:latin typeface="Arial"/>
                <a:ea typeface="Arial"/>
                <a:cs typeface="Arial"/>
              </a:rPr>
              <a:t>Intel i5-1245U · four CPU threads · fixed input shapes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8B39D8-739E-400F-BAFD-B13E790E8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43575"/>
            <a:ext cx="10858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B44724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B44724"/>
                </a:solidFill>
                <a:latin typeface="Arial"/>
                <a:ea typeface="Arial"/>
                <a:cs typeface="Arial"/>
              </a:rPr>
              <a:t>Random weights. No model action executed. This proves runtime compatibility only.</a:t>
            </a:r>
          </a:p>
        </p:txBody>
      </p:sp>
    </p:spTree>
    <p:extLst>
      <p:ext uri="{BB962C8B-B14F-4D97-AF65-F5344CB8AC3E}">
        <p14:creationId xmlns:p14="http://schemas.microsoft.com/office/powerpoint/2010/main" val="55664398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3EF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BB7CC9-0151-48A6-B3FD-5CA9808B5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10668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B44724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B44724"/>
                </a:solidFill>
                <a:latin typeface="Arial"/>
                <a:ea typeface="Arial"/>
                <a:cs typeface="Arial"/>
              </a:rPr>
              <a:t>READINESS AND NEXT GATE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8CED57-471D-4631-A07A-A9CFC6223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6300"/>
            <a:ext cx="10953750" cy="129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222821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222821"/>
                </a:solidFill>
                <a:latin typeface="Arial"/>
                <a:ea typeface="Arial"/>
                <a:cs typeface="Arial"/>
              </a:rPr>
              <a:t>The learned full-task system is unfinished.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BBFB10-159B-4293-BFDB-5B0122358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0"/>
            <a:ext cx="904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2675D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675D"/>
                </a:solidFill>
                <a:latin typeface="Arial"/>
                <a:ea typeface="Arial"/>
                <a:cs typeface="Arial"/>
              </a:rPr>
              <a:t>LINEPROOF  /  AI INFRA SUMMIT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DB0753-3C20-4053-8CB6-7DBB3351F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865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2675D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675D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ED74A0-90FE-499C-84C8-2556D63B6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33625"/>
            <a:ext cx="4667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B44724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B44724"/>
                </a:solidFill>
                <a:latin typeface="Arial"/>
                <a:ea typeface="Arial"/>
                <a:cs typeface="Arial"/>
              </a:rPr>
              <a:t>DELIVERED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4CE095-6D2D-465C-8074-826BD8911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14650"/>
            <a:ext cx="5095875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22821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22821"/>
                </a:solidFill>
                <a:latin typeface="Arial"/>
                <a:ea typeface="Arial"/>
                <a:cs typeface="Arial"/>
              </a:rPr>
              <a:t>Reproducible contact simulation</a:t>
            </a:r>
          </a:p>
          <a:p xmlns:a="http://schemas.openxmlformats.org/drawingml/2006/main">
            <a:pPr>
              <a:defRPr sz="2025" b="0">
                <a:solidFill>
                  <a:srgbClr val="222821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22821"/>
                </a:solidFill>
                <a:latin typeface="Arial"/>
                <a:ea typeface="Arial"/>
                <a:cs typeface="Arial"/>
              </a:rPr>
              <a:t>Nominal pick/carry/release recording</a:t>
            </a:r>
          </a:p>
          <a:p xmlns:a="http://schemas.openxmlformats.org/drawingml/2006/main">
            <a:pPr>
              <a:defRPr sz="2025" b="0">
                <a:solidFill>
                  <a:srgbClr val="222821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22821"/>
                </a:solidFill>
                <a:latin typeface="Arial"/>
                <a:ea typeface="Arial"/>
                <a:cs typeface="Arial"/>
              </a:rPr>
              <a:t>Ten perturbation reports + failure trace</a:t>
            </a:r>
          </a:p>
          <a:p xmlns:a="http://schemas.openxmlformats.org/drawingml/2006/main">
            <a:pPr>
              <a:defRPr sz="2025" b="0">
                <a:solidFill>
                  <a:srgbClr val="222821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22821"/>
                </a:solidFill>
                <a:latin typeface="Arial"/>
                <a:ea typeface="Arial"/>
                <a:cs typeface="Arial"/>
              </a:rPr>
              <a:t>13 passing tests + OpenVINO preflight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F4B42F-6D23-45CB-AAB3-27399CF35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2333625"/>
            <a:ext cx="4857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B44724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B44724"/>
                </a:solidFill>
                <a:latin typeface="Arial"/>
                <a:ea typeface="Arial"/>
                <a:cs typeface="Arial"/>
              </a:rPr>
              <a:t>NOT YET DEMONSTRATED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B086E3-80F8-41DD-A70B-2B7FF7D53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2914650"/>
            <a:ext cx="5000625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22821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22821"/>
                </a:solidFill>
                <a:latin typeface="Arial"/>
                <a:ea typeface="Arial"/>
                <a:cs typeface="Arial"/>
              </a:rPr>
              <a:t>Task-trained policy or VLM planning</a:t>
            </a:r>
          </a:p>
          <a:p xmlns:a="http://schemas.openxmlformats.org/drawingml/2006/main">
            <a:pPr>
              <a:defRPr sz="2025" b="0">
                <a:solidFill>
                  <a:srgbClr val="222821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22821"/>
                </a:solidFill>
                <a:latin typeface="Arial"/>
                <a:ea typeface="Arial"/>
                <a:cs typeface="Arial"/>
              </a:rPr>
              <a:t>Model-driven robot actions</a:t>
            </a:r>
          </a:p>
          <a:p xmlns:a="http://schemas.openxmlformats.org/drawingml/2006/main">
            <a:pPr>
              <a:defRPr sz="2025" b="0">
                <a:solidFill>
                  <a:srgbClr val="222821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22821"/>
                </a:solidFill>
                <a:latin typeface="Arial"/>
                <a:ea typeface="Arial"/>
                <a:cs typeface="Arial"/>
              </a:rPr>
              <a:t>Coordinated table-setting sequence</a:t>
            </a:r>
          </a:p>
          <a:p xmlns:a="http://schemas.openxmlformats.org/drawingml/2006/main">
            <a:pPr>
              <a:defRPr sz="2025" b="0">
                <a:solidFill>
                  <a:srgbClr val="222821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22821"/>
                </a:solidFill>
                <a:latin typeface="Arial"/>
                <a:ea typeface="Arial"/>
                <a:cs typeface="Arial"/>
              </a:rPr>
              <a:t>Physical robot or Core Ultra execution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62744F9-77A1-4455-B56B-E45157D10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86375"/>
            <a:ext cx="1066800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222821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222821"/>
                </a:solidFill>
                <a:latin typeface="Arial"/>
                <a:ea typeface="Arial"/>
                <a:cs typeface="Arial"/>
              </a:rPr>
              <a:t>Next gate: collect verified demonstrations → train a bounded policy → test closed-loop control.</a:t>
            </a:r>
          </a:p>
        </p:txBody>
      </p:sp>
    </p:spTree>
    <p:extLst>
      <p:ext uri="{BB962C8B-B14F-4D97-AF65-F5344CB8AC3E}">
        <p14:creationId xmlns:p14="http://schemas.microsoft.com/office/powerpoint/2010/main" val="124433806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3EF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9DF39D-39E3-4409-801F-026B0B638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10668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B44724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B44724"/>
                </a:solidFill>
                <a:latin typeface="Arial"/>
                <a:ea typeface="Arial"/>
                <a:cs typeface="Arial"/>
              </a:rPr>
              <a:t>REVIEW AND REPRODUCE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6FFAC3-5DBE-412D-A2A7-0928E28B2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6300"/>
            <a:ext cx="10953750" cy="129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222821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222821"/>
                </a:solidFill>
                <a:latin typeface="Arial"/>
                <a:ea typeface="Arial"/>
                <a:cs typeface="Arial"/>
              </a:rPr>
              <a:t>Every claim has a trace.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D402A8E-30A7-44BD-AAD4-C0AF0CE07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0"/>
            <a:ext cx="904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2675D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675D"/>
                </a:solidFill>
                <a:latin typeface="Arial"/>
                <a:ea typeface="Arial"/>
                <a:cs typeface="Arial"/>
              </a:rPr>
              <a:t>LINEPROOF  /  AI INFRA SUMMIT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610FD0-265D-41FD-88A2-D83F6376D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865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2675D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675D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BEADA7-3B78-407E-A41A-C7D952B18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0"/>
            <a:ext cx="10858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B44724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B44724"/>
                </a:solidFill>
                <a:latin typeface="Arial"/>
                <a:ea typeface="Arial"/>
                <a:cs typeface="Arial"/>
              </a:rPr>
              <a:t>github.com/IZAQ18/infra-summit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74FE80-A8C0-49DC-907C-4714B3B1B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81375"/>
            <a:ext cx="10858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22821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22821"/>
                </a:solidFill>
                <a:latin typeface="Arial"/>
                <a:ea typeface="Arial"/>
                <a:cs typeface="Arial"/>
              </a:rPr>
              <a:t>Start: README.md and docs/LOCAL_FEASIBILITY.md</a:t>
            </a:r>
          </a:p>
          <a:p xmlns:a="http://schemas.openxmlformats.org/drawingml/2006/main">
            <a:pPr>
              <a:defRPr sz="2100" b="0">
                <a:solidFill>
                  <a:srgbClr val="222821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22821"/>
                </a:solidFill>
                <a:latin typeface="Arial"/>
                <a:ea typeface="Arial"/>
                <a:cs typeface="Arial"/>
              </a:rPr>
              <a:t>Manipulation: docs/CONTACT_EXPERIMENT.md</a:t>
            </a:r>
          </a:p>
          <a:p xmlns:a="http://schemas.openxmlformats.org/drawingml/2006/main">
            <a:pPr>
              <a:defRPr sz="2100" b="0">
                <a:solidFill>
                  <a:srgbClr val="222821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22821"/>
                </a:solidFill>
                <a:latin typeface="Arial"/>
                <a:ea typeface="Arial"/>
                <a:cs typeface="Arial"/>
              </a:rPr>
              <a:t>Measurements: BENCHMARKS.md + docs/evidence/</a:t>
            </a:r>
          </a:p>
          <a:p xmlns:a="http://schemas.openxmlformats.org/drawingml/2006/main">
            <a:pPr>
              <a:defRPr sz="2100" b="0">
                <a:solidFill>
                  <a:srgbClr val="222821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22821"/>
                </a:solidFill>
                <a:latin typeface="Arial"/>
                <a:ea typeface="Arial"/>
                <a:cs typeface="Arial"/>
              </a:rPr>
              <a:t>Licenses: MIT code; Apache-2.0 upstream SO-101 assets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6FD402-715F-4E29-B2D7-D8D64EA0A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91150"/>
            <a:ext cx="105727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222821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222821"/>
                </a:solidFill>
                <a:latin typeface="Arial"/>
                <a:ea typeface="Arial"/>
                <a:cs typeface="Arial"/>
              </a:rPr>
              <a:t>LineProof · Ahsan Maqbool / IZAQ</a:t>
            </a:r>
          </a:p>
          <a:p xmlns:a="http://schemas.openxmlformats.org/drawingml/2006/main">
            <a:pPr>
              <a:defRPr sz="2100" b="1">
                <a:solidFill>
                  <a:srgbClr val="222821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222821"/>
                </a:solidFill>
                <a:latin typeface="Arial"/>
                <a:ea typeface="Arial"/>
                <a:cs typeface="Arial"/>
              </a:rPr>
              <a:t>Reproducibility first. No completed-task claim.</a:t>
            </a:r>
          </a:p>
        </p:txBody>
      </p:sp>
    </p:spTree>
    <p:extLst>
      <p:ext uri="{BB962C8B-B14F-4D97-AF65-F5344CB8AC3E}">
        <p14:creationId xmlns:p14="http://schemas.microsoft.com/office/powerpoint/2010/main" val="57572853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2026-09-16T17:45:53.0640000Z</dcterms:created>
  <dcterms:modified xsi:type="dcterms:W3CDTF">2026-09-16T17:45:53.0640000Z</dcterms:modified>
</coreProperties>
</file>